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3"/>
  </p:sldMasterIdLst>
  <p:notesMasterIdLst>
    <p:notesMasterId r:id="rId7"/>
  </p:notesMasterIdLst>
  <p:handoutMasterIdLst>
    <p:handoutMasterId r:id="rId38"/>
  </p:handoutMasterIdLst>
  <p:sldIdLst>
    <p:sldId id="256" r:id="rId4"/>
    <p:sldId id="751" r:id="rId5"/>
    <p:sldId id="279" r:id="rId6"/>
    <p:sldId id="759" r:id="rId8"/>
    <p:sldId id="760" r:id="rId9"/>
    <p:sldId id="966" r:id="rId10"/>
    <p:sldId id="995" r:id="rId11"/>
    <p:sldId id="1128" r:id="rId12"/>
    <p:sldId id="1129" r:id="rId13"/>
    <p:sldId id="997" r:id="rId14"/>
    <p:sldId id="1130" r:id="rId15"/>
    <p:sldId id="1131" r:id="rId16"/>
    <p:sldId id="998" r:id="rId17"/>
    <p:sldId id="1132" r:id="rId18"/>
    <p:sldId id="1133" r:id="rId19"/>
    <p:sldId id="1134" r:id="rId20"/>
    <p:sldId id="1135" r:id="rId21"/>
    <p:sldId id="999" r:id="rId22"/>
    <p:sldId id="1136" r:id="rId23"/>
    <p:sldId id="1026" r:id="rId24"/>
    <p:sldId id="1137" r:id="rId25"/>
    <p:sldId id="1143" r:id="rId26"/>
    <p:sldId id="1144" r:id="rId27"/>
    <p:sldId id="1138" r:id="rId28"/>
    <p:sldId id="1027" r:id="rId29"/>
    <p:sldId id="1145" r:id="rId30"/>
    <p:sldId id="1147" r:id="rId31"/>
    <p:sldId id="1148" r:id="rId32"/>
    <p:sldId id="1149" r:id="rId33"/>
    <p:sldId id="1150" r:id="rId34"/>
    <p:sldId id="1151" r:id="rId35"/>
    <p:sldId id="1152" r:id="rId36"/>
    <p:sldId id="270" r:id="rId37"/>
  </p:sldIdLst>
  <p:sldSz cx="12192000" cy="6858000"/>
  <p:notesSz cx="7103745" cy="10234295"/>
  <p:embeddedFontLst>
    <p:embeddedFont>
      <p:font typeface="黑体" panose="02010609060101010101" charset="-122"/>
      <p:regular r:id="rId43"/>
    </p:embeddedFont>
    <p:embeddedFont>
      <p:font typeface="微软雅黑" panose="020B0503020204020204" charset="-122"/>
      <p:regular r:id="rId44"/>
    </p:embeddedFont>
    <p:embeddedFont>
      <p:font typeface="华文细黑" panose="02010600040101010101" charset="-122"/>
      <p:regular r:id="rId45"/>
    </p:embeddedFont>
    <p:embeddedFont>
      <p:font typeface="Calibri" panose="020F0502020204030204" pitchFamily="34" charset="0"/>
      <p:regular r:id="rId46"/>
      <p:bold r:id="rId47"/>
      <p:italic r:id="rId48"/>
      <p:boldItalic r:id="rId4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1AA3AA"/>
    <a:srgbClr val="1F74AD"/>
    <a:srgbClr val="3498DB"/>
    <a:srgbClr val="4472C4"/>
    <a:srgbClr val="25C4FF"/>
    <a:srgbClr val="359EFF"/>
    <a:srgbClr val="8EC0B9"/>
    <a:srgbClr val="DAE3F3"/>
    <a:srgbClr val="F3B9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font" Target="fonts/font7.fntdata"/><Relationship Id="rId48" Type="http://schemas.openxmlformats.org/officeDocument/2006/relationships/font" Target="fonts/font6.fntdata"/><Relationship Id="rId47" Type="http://schemas.openxmlformats.org/officeDocument/2006/relationships/font" Target="fonts/font5.fntdata"/><Relationship Id="rId46" Type="http://schemas.openxmlformats.org/officeDocument/2006/relationships/font" Target="fonts/font4.fntdata"/><Relationship Id="rId45" Type="http://schemas.openxmlformats.org/officeDocument/2006/relationships/font" Target="fonts/font3.fntdata"/><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4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44.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14.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3" Type="http://schemas.openxmlformats.org/officeDocument/2006/relationships/slideLayout" Target="../slideLayouts/slideLayout15.xml"/><Relationship Id="rId32" Type="http://schemas.openxmlformats.org/officeDocument/2006/relationships/tags" Target="../tags/tag80.xml"/><Relationship Id="rId31" Type="http://schemas.openxmlformats.org/officeDocument/2006/relationships/tags" Target="../tags/tag79.xml"/><Relationship Id="rId30" Type="http://schemas.openxmlformats.org/officeDocument/2006/relationships/tags" Target="../tags/tag78.xml"/><Relationship Id="rId3" Type="http://schemas.openxmlformats.org/officeDocument/2006/relationships/tags" Target="../tags/tag51.xml"/><Relationship Id="rId29" Type="http://schemas.openxmlformats.org/officeDocument/2006/relationships/tags" Target="../tags/tag77.xml"/><Relationship Id="rId28" Type="http://schemas.openxmlformats.org/officeDocument/2006/relationships/tags" Target="../tags/tag76.xml"/><Relationship Id="rId27" Type="http://schemas.openxmlformats.org/officeDocument/2006/relationships/tags" Target="../tags/tag75.xml"/><Relationship Id="rId26" Type="http://schemas.openxmlformats.org/officeDocument/2006/relationships/tags" Target="../tags/tag74.xml"/><Relationship Id="rId25" Type="http://schemas.openxmlformats.org/officeDocument/2006/relationships/tags" Target="../tags/tag73.xml"/><Relationship Id="rId24" Type="http://schemas.openxmlformats.org/officeDocument/2006/relationships/tags" Target="../tags/tag72.xml"/><Relationship Id="rId23" Type="http://schemas.openxmlformats.org/officeDocument/2006/relationships/tags" Target="../tags/tag71.xml"/><Relationship Id="rId22" Type="http://schemas.openxmlformats.org/officeDocument/2006/relationships/tags" Target="../tags/tag70.xml"/><Relationship Id="rId21" Type="http://schemas.openxmlformats.org/officeDocument/2006/relationships/tags" Target="../tags/tag69.xml"/><Relationship Id="rId20" Type="http://schemas.openxmlformats.org/officeDocument/2006/relationships/tags" Target="../tags/tag68.xml"/><Relationship Id="rId2" Type="http://schemas.openxmlformats.org/officeDocument/2006/relationships/tags" Target="../tags/tag50.xml"/><Relationship Id="rId19" Type="http://schemas.openxmlformats.org/officeDocument/2006/relationships/tags" Target="../tags/tag67.xml"/><Relationship Id="rId18" Type="http://schemas.openxmlformats.org/officeDocument/2006/relationships/tags" Target="../tags/tag66.xml"/><Relationship Id="rId17" Type="http://schemas.openxmlformats.org/officeDocument/2006/relationships/tags" Target="../tags/tag65.xml"/><Relationship Id="rId16" Type="http://schemas.openxmlformats.org/officeDocument/2006/relationships/tags" Target="../tags/tag64.xml"/><Relationship Id="rId15" Type="http://schemas.openxmlformats.org/officeDocument/2006/relationships/tags" Target="../tags/tag63.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49.xml"/></Relationships>
</file>

<file path=ppt/slides/_rels/slide15.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8" Type="http://schemas.openxmlformats.org/officeDocument/2006/relationships/slideLayout" Target="../slideLayouts/slideLayout15.xml"/><Relationship Id="rId27" Type="http://schemas.openxmlformats.org/officeDocument/2006/relationships/tags" Target="../tags/tag107.xml"/><Relationship Id="rId26" Type="http://schemas.openxmlformats.org/officeDocument/2006/relationships/tags" Target="../tags/tag106.xml"/><Relationship Id="rId25" Type="http://schemas.openxmlformats.org/officeDocument/2006/relationships/tags" Target="../tags/tag105.xml"/><Relationship Id="rId24" Type="http://schemas.openxmlformats.org/officeDocument/2006/relationships/tags" Target="../tags/tag104.xml"/><Relationship Id="rId23" Type="http://schemas.openxmlformats.org/officeDocument/2006/relationships/tags" Target="../tags/tag103.xml"/><Relationship Id="rId22" Type="http://schemas.openxmlformats.org/officeDocument/2006/relationships/tags" Target="../tags/tag102.xml"/><Relationship Id="rId21" Type="http://schemas.openxmlformats.org/officeDocument/2006/relationships/tags" Target="../tags/tag101.xml"/><Relationship Id="rId20" Type="http://schemas.openxmlformats.org/officeDocument/2006/relationships/tags" Target="../tags/tag100.xml"/><Relationship Id="rId2" Type="http://schemas.openxmlformats.org/officeDocument/2006/relationships/tags" Target="../tags/tag82.xml"/><Relationship Id="rId19" Type="http://schemas.openxmlformats.org/officeDocument/2006/relationships/tags" Target="../tags/tag99.xml"/><Relationship Id="rId18" Type="http://schemas.openxmlformats.org/officeDocument/2006/relationships/tags" Target="../tags/tag98.xml"/><Relationship Id="rId17" Type="http://schemas.openxmlformats.org/officeDocument/2006/relationships/tags" Target="../tags/tag97.xml"/><Relationship Id="rId16" Type="http://schemas.openxmlformats.org/officeDocument/2006/relationships/tags" Target="../tags/tag96.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tags" Target="../tags/tag8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0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3.png"/><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4.png"/><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23.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6" Type="http://schemas.openxmlformats.org/officeDocument/2006/relationships/slideLayout" Target="../slideLayouts/slideLayout15.xml"/><Relationship Id="rId15" Type="http://schemas.openxmlformats.org/officeDocument/2006/relationships/tags" Target="../tags/tag139.xml"/><Relationship Id="rId14" Type="http://schemas.openxmlformats.org/officeDocument/2006/relationships/tags" Target="../tags/tag138.xml"/><Relationship Id="rId13" Type="http://schemas.openxmlformats.org/officeDocument/2006/relationships/image" Target="../media/image11.png"/><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tags" Target="../tags/tag12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6" Type="http://schemas.openxmlformats.org/officeDocument/2006/relationships/slideLayout" Target="../slideLayouts/slideLayout15.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image" Target="../media/image11.png"/><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3" Type="http://schemas.openxmlformats.org/officeDocument/2006/relationships/slideLayout" Target="../slideLayouts/slideLayout15.xml"/><Relationship Id="rId22" Type="http://schemas.openxmlformats.org/officeDocument/2006/relationships/tags" Target="../tags/tag42.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tags" Target="../tags/tag22.xml"/><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卫生</a:t>
            </a: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法律法规</a:t>
            </a:r>
            <a:r>
              <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 </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41220" y="1673860"/>
            <a:ext cx="8060055" cy="3138170"/>
          </a:xfrm>
          <a:prstGeom prst="rect">
            <a:avLst/>
          </a:prstGeom>
          <a:noFill/>
          <a:ln>
            <a:noFill/>
          </a:ln>
        </p:spPr>
        <p:txBody>
          <a:bodyPr wrap="square" rtlCol="0" anchor="t">
            <a:spAutoFit/>
          </a:bodyPr>
          <a:lstStyle/>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第二节</a:t>
            </a:r>
            <a:endPar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突发事件与灾害事故应急管理体系建设 </a:t>
            </a:r>
            <a:endPar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216150"/>
            <a:ext cx="8014335" cy="349821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63950" y="2673350"/>
            <a:ext cx="7465060" cy="258445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以邓小平理论和“三个代表”重要思想为指导，全面落实科学发展观，坚持以人为本、预防为主，充分依靠法制、科技和人民群众，以保障公众生命财产安全为根本，以落实和完善应急预案为基础，以提高预防和处置突发公共事件能力为重点，全面加强应急管理工作，最大限度地减少突发公共事件及其造成的人员伤亡和危害，维护国家安全和社会稳定，促进经济社会全面、协调、可持续发展。</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一、应急管理指导思想</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216150"/>
            <a:ext cx="8014335" cy="349821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63950" y="2673350"/>
            <a:ext cx="7465060" cy="299974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建立健全覆盖各地区、各行业、各单位的应急预案体系。健全分类管理、分级负责、条块结合、属地为主的应急管理体制，落实党委领导下的行政领导责任制，加强应急管理机构和应急救援队伍建设。构建统一指挥、反应灵敏、协调有序、运转高效的应急管理机制。建设突发公共事件预警预报信息系统和专业化、社会化相结合的应急管理保障体系，形成政府主导、部门协调、军地结合、全社会共同参与的应急管理工作格局。</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二、应急管理工作目标</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165" y="2832"/>
              <a:ext cx="13526"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（1）健全应急管理法律法规，加强应急管理的法制建设，逐步形成规范各类突发公共事件预防和处置工作的法律体系。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（2）加强应急预案体系建设和管理。各地区、各部门要根据《国家突发公共事件总体应急预案》，抓紧编制修订本地区、本行业和领域的各类预案，并加强对预案编制工作的领导和督促检查。</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（3）加强应急管理体制和机制建设。国务院是全国应急管理工作的最高行政领导机关，国务院各有关部门依据有关法律、行政法规和各自职责，负责相关类别突发公共事件的应急管理工作。</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三、应急管理工作规划</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1907540" y="2609850"/>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（一）依法执业义务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4931728" y="2609850"/>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（二）紧急处置义务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7955915" y="2609850"/>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（三）问题医嘱报告</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义务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5" name="Title 6"/>
          <p:cNvSpPr txBox="1"/>
          <p:nvPr>
            <p:custDataLst>
              <p:tags r:id="rId16"/>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四、加强突发事故的防范工作</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917065" y="2609850"/>
            <a:ext cx="2079625" cy="1595438"/>
            <a:chOff x="3200" y="3624"/>
            <a:chExt cx="3276" cy="2513"/>
          </a:xfrm>
        </p:grpSpPr>
        <p:sp>
          <p:nvSpPr>
            <p:cNvPr id="3" name="任意多边形 2"/>
            <p:cNvSpPr/>
            <p:nvPr>
              <p:custDataLst>
                <p:tags r:id="rId17"/>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 name="矩形 3"/>
            <p:cNvSpPr/>
            <p:nvPr>
              <p:custDataLst>
                <p:tags r:id="rId18"/>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 name="圆角矩形 5"/>
            <p:cNvSpPr/>
            <p:nvPr>
              <p:custDataLst>
                <p:tags r:id="rId19"/>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 name="圆角矩形 6"/>
            <p:cNvSpPr/>
            <p:nvPr>
              <p:custDataLst>
                <p:tags r:id="rId20"/>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custDataLst>
                <p:tags r:id="rId21"/>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（1）开展对各类突</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发公共事件风险隐</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患的普查和监控。</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9" name="组合 8"/>
          <p:cNvGrpSpPr/>
          <p:nvPr/>
        </p:nvGrpSpPr>
        <p:grpSpPr>
          <a:xfrm>
            <a:off x="4941253" y="2609850"/>
            <a:ext cx="2079625" cy="1595438"/>
            <a:chOff x="7962" y="3624"/>
            <a:chExt cx="3276" cy="2513"/>
          </a:xfrm>
        </p:grpSpPr>
        <p:sp>
          <p:nvSpPr>
            <p:cNvPr id="10" name="任意多边形 9"/>
            <p:cNvSpPr/>
            <p:nvPr>
              <p:custDataLst>
                <p:tags r:id="rId22"/>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 name="矩形 10"/>
            <p:cNvSpPr/>
            <p:nvPr>
              <p:custDataLst>
                <p:tags r:id="rId23"/>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2" name="圆角矩形 11"/>
            <p:cNvSpPr/>
            <p:nvPr>
              <p:custDataLst>
                <p:tags r:id="rId24"/>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3" name="圆角矩形 12"/>
            <p:cNvSpPr/>
            <p:nvPr>
              <p:custDataLst>
                <p:tags r:id="rId25"/>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4" name="文本框 13"/>
            <p:cNvSpPr txBox="1"/>
            <p:nvPr>
              <p:custDataLst>
                <p:tags r:id="rId26"/>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（2）加强突发公共</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事件的信息报告和</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预警工作。</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15" name="组合 14"/>
          <p:cNvGrpSpPr/>
          <p:nvPr/>
        </p:nvGrpSpPr>
        <p:grpSpPr>
          <a:xfrm>
            <a:off x="7965440" y="2609850"/>
            <a:ext cx="2079625" cy="1595438"/>
            <a:chOff x="12724" y="3624"/>
            <a:chExt cx="3276" cy="2513"/>
          </a:xfrm>
        </p:grpSpPr>
        <p:sp>
          <p:nvSpPr>
            <p:cNvPr id="16" name="任意多边形 15"/>
            <p:cNvSpPr/>
            <p:nvPr>
              <p:custDataLst>
                <p:tags r:id="rId27"/>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7" name="矩形 16"/>
            <p:cNvSpPr/>
            <p:nvPr>
              <p:custDataLst>
                <p:tags r:id="rId28"/>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8" name="圆角矩形 17"/>
            <p:cNvSpPr/>
            <p:nvPr>
              <p:custDataLst>
                <p:tags r:id="rId29"/>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9" name="圆角矩形 18"/>
            <p:cNvSpPr/>
            <p:nvPr>
              <p:custDataLst>
                <p:tags r:id="rId30"/>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0" name="文本框 19"/>
            <p:cNvSpPr txBox="1"/>
            <p:nvPr>
              <p:custDataLst>
                <p:tags r:id="rId31"/>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（3）积极开展应急管理</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培训。</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Tree>
    <p:custDataLst>
      <p:tags r:id="rId3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p:tgtEl>
                                          <p:spTgt spid="2"/>
                                        </p:tgtEl>
                                        <p:attrNameLst>
                                          <p:attrName>ppt_y</p:attrName>
                                        </p:attrNameLst>
                                      </p:cBhvr>
                                      <p:tavLst>
                                        <p:tav tm="0">
                                          <p:val>
                                            <p:strVal val="#ppt_y-#ppt_h*1.125000"/>
                                          </p:val>
                                        </p:tav>
                                        <p:tav tm="100000">
                                          <p:val>
                                            <p:strVal val="#ppt_y"/>
                                          </p:val>
                                        </p:tav>
                                      </p:tavLst>
                                    </p:anim>
                                    <p:animEffect transition="in" filter="wipe(down)">
                                      <p:cBhvr>
                                        <p:cTn id="23" dur="500"/>
                                        <p:tgtEl>
                                          <p:spTgt spid="2"/>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p:tgtEl>
                                          <p:spTgt spid="9"/>
                                        </p:tgtEl>
                                        <p:attrNameLst>
                                          <p:attrName>ppt_y</p:attrName>
                                        </p:attrNameLst>
                                      </p:cBhvr>
                                      <p:tavLst>
                                        <p:tav tm="0">
                                          <p:val>
                                            <p:strVal val="#ppt_y-#ppt_h*1.125000"/>
                                          </p:val>
                                        </p:tav>
                                        <p:tav tm="100000">
                                          <p:val>
                                            <p:strVal val="#ppt_y"/>
                                          </p:val>
                                        </p:tav>
                                      </p:tavLst>
                                    </p:anim>
                                    <p:animEffect transition="in" filter="wipe(down)">
                                      <p:cBhvr>
                                        <p:cTn id="28" dur="500"/>
                                        <p:tgtEl>
                                          <p:spTgt spid="9"/>
                                        </p:tgtEl>
                                      </p:cBhvr>
                                    </p:animEffect>
                                  </p:childTnLst>
                                </p:cTn>
                              </p:par>
                            </p:childTnLst>
                          </p:cTn>
                        </p:par>
                        <p:par>
                          <p:cTn id="29" fill="hold">
                            <p:stCondLst>
                              <p:cond delay="2500"/>
                            </p:stCondLst>
                            <p:childTnLst>
                              <p:par>
                                <p:cTn id="30" presetID="12" presetClass="entr" presetSubtype="1"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p:tgtEl>
                                          <p:spTgt spid="15"/>
                                        </p:tgtEl>
                                        <p:attrNameLst>
                                          <p:attrName>ppt_y</p:attrName>
                                        </p:attrNameLst>
                                      </p:cBhvr>
                                      <p:tavLst>
                                        <p:tav tm="0">
                                          <p:val>
                                            <p:strVal val="#ppt_y-#ppt_h*1.125000"/>
                                          </p:val>
                                        </p:tav>
                                        <p:tav tm="100000">
                                          <p:val>
                                            <p:strVal val="#ppt_y"/>
                                          </p:val>
                                        </p:tav>
                                      </p:tavLst>
                                    </p:anim>
                                    <p:animEffect transition="in" filter="wipe(down)">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2330450" y="1557655"/>
            <a:ext cx="1898650" cy="1950085"/>
            <a:chOff x="2329" y="3890"/>
            <a:chExt cx="2990" cy="3071"/>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4"/>
              </p:custDataLst>
            </p:nvPr>
          </p:nvSpPr>
          <p:spPr>
            <a:xfrm>
              <a:off x="4304" y="6111"/>
              <a:ext cx="850" cy="85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1</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（1）提高基层应急管理能力。</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4767263" y="1557655"/>
            <a:ext cx="1898650" cy="1950085"/>
            <a:chOff x="6168" y="3890"/>
            <a:chExt cx="2990" cy="3071"/>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9"/>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2</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0"/>
              </p:custDataLst>
            </p:nvPr>
          </p:nvSpPr>
          <p:spPr>
            <a:xfrm>
              <a:off x="6364" y="4275"/>
              <a:ext cx="2624" cy="1366"/>
            </a:xfrm>
            <a:prstGeom prst="rect">
              <a:avLst/>
            </a:prstGeom>
            <a:noFill/>
          </p:spPr>
          <p:txBody>
            <a:bodyPr wrap="square" rtlCol="0" anchor="ctr" anchorCtr="0">
              <a:no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sym typeface="+mn-ea"/>
                </a:rPr>
                <a:t>（2）加强应急救援队伍建设。</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104" name="组合 103"/>
          <p:cNvGrpSpPr/>
          <p:nvPr/>
        </p:nvGrpSpPr>
        <p:grpSpPr>
          <a:xfrm>
            <a:off x="7270750" y="1557655"/>
            <a:ext cx="1937385" cy="1950085"/>
            <a:chOff x="10109" y="3890"/>
            <a:chExt cx="3051" cy="3071"/>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4"/>
              </p:custDataLst>
            </p:nvPr>
          </p:nvSpPr>
          <p:spPr>
            <a:xfrm>
              <a:off x="12310" y="6111"/>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3</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（3）加强各类应急资源的管理。</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9" name="组合 108"/>
          <p:cNvGrpSpPr/>
          <p:nvPr/>
        </p:nvGrpSpPr>
        <p:grpSpPr>
          <a:xfrm>
            <a:off x="3875088" y="3770630"/>
            <a:ext cx="1898650" cy="1950085"/>
            <a:chOff x="5152" y="6789"/>
            <a:chExt cx="2990" cy="3071"/>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6" name="椭圆 65"/>
            <p:cNvSpPr/>
            <p:nvPr>
              <p:custDataLst>
                <p:tags r:id="rId19"/>
              </p:custDataLst>
            </p:nvPr>
          </p:nvSpPr>
          <p:spPr>
            <a:xfrm>
              <a:off x="7240" y="9010"/>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4</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lnSpcReduction="20000"/>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（4）全力做好应急处置和善后工作。</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8" name="组合 107"/>
          <p:cNvGrpSpPr/>
          <p:nvPr/>
        </p:nvGrpSpPr>
        <p:grpSpPr>
          <a:xfrm>
            <a:off x="6376988" y="3791268"/>
            <a:ext cx="1937385" cy="1950085"/>
            <a:chOff x="9093" y="6823"/>
            <a:chExt cx="3051" cy="3071"/>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0" name="椭圆 69"/>
            <p:cNvSpPr/>
            <p:nvPr>
              <p:custDataLst>
                <p:tags r:id="rId24"/>
              </p:custDataLst>
            </p:nvPr>
          </p:nvSpPr>
          <p:spPr>
            <a:xfrm>
              <a:off x="11294" y="9044"/>
              <a:ext cx="850" cy="850"/>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200" b="1" strike="noStrike" noProof="1" dirty="0">
                  <a:solidFill>
                    <a:sysClr val="window" lastClr="FFFFFF"/>
                  </a:solidFill>
                  <a:latin typeface="微软雅黑" panose="020B0503020204020204" charset="-122"/>
                  <a:ea typeface="微软雅黑" panose="020B0503020204020204" charset="-122"/>
                </a:rPr>
                <a:t>5</a:t>
              </a:r>
              <a:endParaRPr lang="en-US" altLang="zh-CN" sz="1200" b="1" strike="noStrike" noProof="1" dirty="0">
                <a:solidFill>
                  <a:sysClr val="window" lastClr="FFFFFF"/>
                </a:solidFill>
                <a:latin typeface="微软雅黑" panose="020B0503020204020204" charset="-122"/>
                <a:ea typeface="微软雅黑" panose="020B050302020402020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（5）加强评估和统计分析工作。</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
        <p:nvSpPr>
          <p:cNvPr id="2" name="Title 6"/>
          <p:cNvSpPr txBox="1"/>
          <p:nvPr>
            <p:custDataLst>
              <p:tags r:id="rId26"/>
            </p:custDataLst>
          </p:nvPr>
        </p:nvSpPr>
        <p:spPr>
          <a:xfrm>
            <a:off x="231407" y="97384"/>
            <a:ext cx="701992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五、加强应对突发公共事件的能力建设</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378710"/>
            <a:ext cx="8014335" cy="287528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63315" y="2884170"/>
            <a:ext cx="7465060" cy="1753235"/>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为了便于对突发事件与灾害事故的应急处理进行统一领导、统一指挥，及时采取相应的应急措施和有效地应对突发事件，需要建立统一、高效、有权威的应急处理机制。为此，《条例》做出了建立应急处理机构的规定，即设立国家级、省级、地市级和县级四级应急处理指挥机构。</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31407" y="97384"/>
            <a:ext cx="78860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六、应急组织体系——设立各级应急指挥部</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065655" y="2095500"/>
            <a:ext cx="8060055" cy="2122805"/>
          </a:xfrm>
          <a:prstGeom prst="rect">
            <a:avLst/>
          </a:prstGeom>
          <a:noFill/>
          <a:ln>
            <a:noFill/>
          </a:ln>
        </p:spPr>
        <p:txBody>
          <a:bodyPr wrap="square" rtlCol="0" anchor="t">
            <a:spAutoFit/>
          </a:bodyPr>
          <a:lstStyle/>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第三节</a:t>
            </a:r>
            <a:endPar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预防与应急准备 </a:t>
            </a:r>
            <a:endPar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0325"/>
            <a:ext cx="10972800" cy="4584065"/>
            <a:chOff x="960" y="2095"/>
            <a:chExt cx="17280" cy="7219"/>
          </a:xfrm>
        </p:grpSpPr>
        <p:sp>
          <p:nvSpPr>
            <p:cNvPr id="22" name="矩形: 圆角 1128"/>
            <p:cNvSpPr/>
            <p:nvPr>
              <p:custDataLst>
                <p:tags r:id="rId1"/>
              </p:custDataLst>
            </p:nvPr>
          </p:nvSpPr>
          <p:spPr>
            <a:xfrm>
              <a:off x="960" y="2095"/>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52" y="2573"/>
              <a:ext cx="15579" cy="596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国务院制定的公共卫生类突发公共事件专项应急预案（4 件）有《国家突发公共卫生事件应急预案》《国家突发公共事件医疗卫生救援应急预案》《国家突发重大动物疫情应急预案》《国家重大食品安全事故应急预案》。国务院卫生行政主管部门按照分类指导、快速反应的要求，制定全国突发事件应急预案，报请国务院批准。省、自治区、直辖市人民政府根据全国突发事件应急预案，结合本地实际情况，制定本行政区域的突发事件应急预案。全国突发公共事件应急预案体系包括：①突发公共事件总体应急预案，是全国应急预案体系的总纲，是国务院应对特别重大突发公共事件的规范性文件。②突发公共事件专项应急预案，主要是国务院及其有关部门为应对某一类型或某几种类型突发公共事件而制定的应急预案。③突发公共事件部门应急预案，是国务院有关部门根据总体应急预案、专项应急预案和部门职责为应对突发公共事件制定的预案。④突发公共事件地方应急预案，具体包括省级人民政府的突发公共事件总体应急预案、专项应急预案和部门应急预案；各市（地）、县（市）人民政府及其基层政权组织的突发公共事件应急预案。</a:t>
              </a:r>
              <a:endParaRPr lang="zh-CN" altLang="en-US" sz="1600">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一、制定全国突发应急预案系统</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378710"/>
            <a:ext cx="8014335" cy="356489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63315" y="2702560"/>
            <a:ext cx="7465060" cy="299974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根据《条例》规定，突发事件应急预案的内容主要包括：①突发事件应急处理指挥部的组成和相关部门的职责；②突发事件的监测与预警；③突发事件信息的收集、分析、报告、通报制度；④突发事件应急处理技术和监测机构及其任务；⑤突发事件的分级和应急处理工作方案；⑥突发事件预防、现场控制，应急设施、设备、救治药品和医疗器械以及其他物资和技术的储备与调度；⑦突发事件应急处理专业队伍的建设和培训。</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二、全国应急预案内容</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44423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44423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中国</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卫生法律法规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135380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医学</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社会组织法律法规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135380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机构管理法律法规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227187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护士</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管理法律制度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227187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法律关系</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7" name="组合 36"/>
          <p:cNvGrpSpPr/>
          <p:nvPr/>
        </p:nvGrpSpPr>
        <p:grpSpPr>
          <a:xfrm>
            <a:off x="7990570" y="3201277"/>
            <a:ext cx="3698922"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执</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业医师法律法规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320127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行为法律风险管理制度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3" name="组合 42"/>
          <p:cNvGrpSpPr/>
          <p:nvPr/>
        </p:nvGrpSpPr>
        <p:grpSpPr>
          <a:xfrm>
            <a:off x="3989612" y="4091547"/>
            <a:ext cx="3498580" cy="540000"/>
            <a:chOff x="1397186" y="3857714"/>
            <a:chExt cx="4055189" cy="549605"/>
          </a:xfrm>
        </p:grpSpPr>
        <p:sp>
          <p:nvSpPr>
            <p:cNvPr id="4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第九章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5" name="矩形 4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药品管理法律法规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570" y="4091547"/>
            <a:ext cx="3698922" cy="540000"/>
            <a:chOff x="1397186" y="3857714"/>
            <a:chExt cx="4225649" cy="549605"/>
          </a:xfrm>
        </p:grpSpPr>
        <p:sp>
          <p:nvSpPr>
            <p:cNvPr id="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突发</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公共卫生事件与灾害事故应急处理法律法规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7990570" y="4981817"/>
            <a:ext cx="3698922"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献血</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1" name="组合 10"/>
          <p:cNvGrpSpPr/>
          <p:nvPr/>
        </p:nvGrpSpPr>
        <p:grpSpPr>
          <a:xfrm>
            <a:off x="4008027" y="4981817"/>
            <a:ext cx="3498580" cy="540000"/>
            <a:chOff x="1397186" y="3857714"/>
            <a:chExt cx="4225649" cy="549605"/>
          </a:xfrm>
        </p:grpSpPr>
        <p:sp>
          <p:nvSpPr>
            <p:cNvPr id="12"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3" name="矩形 12"/>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传染病</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防治法律法规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2" name="组合 51"/>
          <p:cNvGrpSpPr/>
          <p:nvPr/>
        </p:nvGrpSpPr>
        <p:grpSpPr>
          <a:xfrm>
            <a:off x="3989612" y="5904616"/>
            <a:ext cx="3498580" cy="540000"/>
            <a:chOff x="1397186" y="3857714"/>
            <a:chExt cx="4055189" cy="549605"/>
          </a:xfrm>
        </p:grpSpPr>
        <p:sp>
          <p:nvSpPr>
            <p:cNvPr id="53"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56" name="矩形 5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中医药</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7" name="组合 56"/>
          <p:cNvGrpSpPr/>
          <p:nvPr/>
        </p:nvGrpSpPr>
        <p:grpSpPr>
          <a:xfrm>
            <a:off x="7990570" y="5904616"/>
            <a:ext cx="3698922" cy="540000"/>
            <a:chOff x="1397186" y="3857714"/>
            <a:chExt cx="4225649" cy="549605"/>
          </a:xfrm>
        </p:grpSpPr>
        <p:sp>
          <p:nvSpPr>
            <p:cNvPr id="58"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59" name="矩形 58"/>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母</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婴保健法律法规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ppt_x</p:attrName>
                                        </p:attrNameLst>
                                      </p:cBhvr>
                                      <p:tavLst>
                                        <p:tav tm="0">
                                          <p:val>
                                            <p:strVal val="#ppt_x-#ppt_w*1.125000"/>
                                          </p:val>
                                        </p:tav>
                                        <p:tav tm="100000">
                                          <p:val>
                                            <p:strVal val="#ppt_x"/>
                                          </p:val>
                                        </p:tav>
                                      </p:tavLst>
                                    </p:anim>
                                    <p:animEffect transition="in" filter="wipe(right)">
                                      <p:cBhvr>
                                        <p:cTn id="47" dur="500"/>
                                        <p:tgtEl>
                                          <p:spTgt spid="37"/>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500"/>
                                        <p:tgtEl>
                                          <p:spTgt spid="43"/>
                                        </p:tgtEl>
                                        <p:attrNameLst>
                                          <p:attrName>ppt_x</p:attrName>
                                        </p:attrNameLst>
                                      </p:cBhvr>
                                      <p:tavLst>
                                        <p:tav tm="0">
                                          <p:val>
                                            <p:strVal val="#ppt_x-#ppt_w*1.125000"/>
                                          </p:val>
                                        </p:tav>
                                        <p:tav tm="100000">
                                          <p:val>
                                            <p:strVal val="#ppt_x"/>
                                          </p:val>
                                        </p:tav>
                                      </p:tavLst>
                                    </p:anim>
                                    <p:animEffect transition="in" filter="wipe(right)">
                                      <p:cBhvr>
                                        <p:cTn id="52" dur="500"/>
                                        <p:tgtEl>
                                          <p:spTgt spid="43"/>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right)">
                                      <p:cBhvr>
                                        <p:cTn id="57" dur="500"/>
                                        <p:tgtEl>
                                          <p:spTgt spid="4"/>
                                        </p:tgtEl>
                                      </p:cBhvr>
                                    </p:animEffect>
                                  </p:childTnLst>
                                </p:cTn>
                              </p:par>
                            </p:childTnLst>
                          </p:cTn>
                        </p:par>
                        <p:par>
                          <p:cTn id="58" fill="hold">
                            <p:stCondLst>
                              <p:cond delay="7000"/>
                            </p:stCondLst>
                            <p:childTnLst>
                              <p:par>
                                <p:cTn id="59" presetID="12" presetClass="entr" presetSubtype="8"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p:tgtEl>
                                          <p:spTgt spid="11"/>
                                        </p:tgtEl>
                                        <p:attrNameLst>
                                          <p:attrName>ppt_x</p:attrName>
                                        </p:attrNameLst>
                                      </p:cBhvr>
                                      <p:tavLst>
                                        <p:tav tm="0">
                                          <p:val>
                                            <p:strVal val="#ppt_x-#ppt_w*1.125000"/>
                                          </p:val>
                                        </p:tav>
                                        <p:tav tm="100000">
                                          <p:val>
                                            <p:strVal val="#ppt_x"/>
                                          </p:val>
                                        </p:tav>
                                      </p:tavLst>
                                    </p:anim>
                                    <p:animEffect transition="in" filter="wipe(right)">
                                      <p:cBhvr>
                                        <p:cTn id="62" dur="500"/>
                                        <p:tgtEl>
                                          <p:spTgt spid="11"/>
                                        </p:tgtEl>
                                      </p:cBhvr>
                                    </p:animEffect>
                                  </p:childTnLst>
                                </p:cTn>
                              </p:par>
                            </p:childTnLst>
                          </p:cTn>
                        </p:par>
                        <p:par>
                          <p:cTn id="63" fill="hold">
                            <p:stCondLst>
                              <p:cond delay="7500"/>
                            </p:stCondLst>
                            <p:childTnLst>
                              <p:par>
                                <p:cTn id="64" presetID="12" presetClass="entr" presetSubtype="8"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500"/>
                                        <p:tgtEl>
                                          <p:spTgt spid="7"/>
                                        </p:tgtEl>
                                        <p:attrNameLst>
                                          <p:attrName>ppt_x</p:attrName>
                                        </p:attrNameLst>
                                      </p:cBhvr>
                                      <p:tavLst>
                                        <p:tav tm="0">
                                          <p:val>
                                            <p:strVal val="#ppt_x-#ppt_w*1.125000"/>
                                          </p:val>
                                        </p:tav>
                                        <p:tav tm="100000">
                                          <p:val>
                                            <p:strVal val="#ppt_x"/>
                                          </p:val>
                                        </p:tav>
                                      </p:tavLst>
                                    </p:anim>
                                    <p:animEffect transition="in" filter="wipe(right)">
                                      <p:cBhvr>
                                        <p:cTn id="67" dur="500"/>
                                        <p:tgtEl>
                                          <p:spTgt spid="7"/>
                                        </p:tgtEl>
                                      </p:cBhvr>
                                    </p:animEffect>
                                  </p:childTnLst>
                                </p:cTn>
                              </p:par>
                            </p:childTnLst>
                          </p:cTn>
                        </p:par>
                        <p:par>
                          <p:cTn id="68" fill="hold">
                            <p:stCondLst>
                              <p:cond delay="8000"/>
                            </p:stCondLst>
                            <p:childTnLst>
                              <p:par>
                                <p:cTn id="69" presetID="12" presetClass="entr" presetSubtype="8" fill="hold" nodeType="after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additive="base">
                                        <p:cTn id="71" dur="500"/>
                                        <p:tgtEl>
                                          <p:spTgt spid="52"/>
                                        </p:tgtEl>
                                        <p:attrNameLst>
                                          <p:attrName>ppt_x</p:attrName>
                                        </p:attrNameLst>
                                      </p:cBhvr>
                                      <p:tavLst>
                                        <p:tav tm="0">
                                          <p:val>
                                            <p:strVal val="#ppt_x-#ppt_w*1.125000"/>
                                          </p:val>
                                        </p:tav>
                                        <p:tav tm="100000">
                                          <p:val>
                                            <p:strVal val="#ppt_x"/>
                                          </p:val>
                                        </p:tav>
                                      </p:tavLst>
                                    </p:anim>
                                    <p:animEffect transition="in" filter="wipe(right)">
                                      <p:cBhvr>
                                        <p:cTn id="72" dur="500"/>
                                        <p:tgtEl>
                                          <p:spTgt spid="52"/>
                                        </p:tgtEl>
                                      </p:cBhvr>
                                    </p:animEffect>
                                  </p:childTnLst>
                                </p:cTn>
                              </p:par>
                            </p:childTnLst>
                          </p:cTn>
                        </p:par>
                        <p:par>
                          <p:cTn id="73" fill="hold">
                            <p:stCondLst>
                              <p:cond delay="8500"/>
                            </p:stCondLst>
                            <p:childTnLst>
                              <p:par>
                                <p:cTn id="74" presetID="12" presetClass="entr" presetSubtype="8" fill="hold" nodeType="afterEffect">
                                  <p:stCondLst>
                                    <p:cond delay="0"/>
                                  </p:stCondLst>
                                  <p:childTnLst>
                                    <p:set>
                                      <p:cBhvr>
                                        <p:cTn id="75" dur="1" fill="hold">
                                          <p:stCondLst>
                                            <p:cond delay="0"/>
                                          </p:stCondLst>
                                        </p:cTn>
                                        <p:tgtEl>
                                          <p:spTgt spid="57"/>
                                        </p:tgtEl>
                                        <p:attrNameLst>
                                          <p:attrName>style.visibility</p:attrName>
                                        </p:attrNameLst>
                                      </p:cBhvr>
                                      <p:to>
                                        <p:strVal val="visible"/>
                                      </p:to>
                                    </p:set>
                                    <p:anim calcmode="lin" valueType="num">
                                      <p:cBhvr additive="base">
                                        <p:cTn id="76" dur="500"/>
                                        <p:tgtEl>
                                          <p:spTgt spid="57"/>
                                        </p:tgtEl>
                                        <p:attrNameLst>
                                          <p:attrName>ppt_x</p:attrName>
                                        </p:attrNameLst>
                                      </p:cBhvr>
                                      <p:tavLst>
                                        <p:tav tm="0">
                                          <p:val>
                                            <p:strVal val="#ppt_x-#ppt_w*1.125000"/>
                                          </p:val>
                                        </p:tav>
                                        <p:tav tm="100000">
                                          <p:val>
                                            <p:strVal val="#ppt_x"/>
                                          </p:val>
                                        </p:tav>
                                      </p:tavLst>
                                    </p:anim>
                                    <p:animEffect transition="in" filter="wipe(right)">
                                      <p:cBhvr>
                                        <p:cTn id="7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0325"/>
            <a:ext cx="10972800" cy="4584065"/>
            <a:chOff x="960" y="2095"/>
            <a:chExt cx="17280" cy="7219"/>
          </a:xfrm>
        </p:grpSpPr>
        <p:sp>
          <p:nvSpPr>
            <p:cNvPr id="22" name="矩形: 圆角 1128"/>
            <p:cNvSpPr/>
            <p:nvPr>
              <p:custDataLst>
                <p:tags r:id="rId1"/>
              </p:custDataLst>
            </p:nvPr>
          </p:nvSpPr>
          <p:spPr>
            <a:xfrm>
              <a:off x="960" y="2095"/>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85" y="2361"/>
              <a:ext cx="11280"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（一）加强突发事件的监测与预警</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各地区、各部门要针对各种可能发生的突发公共事件，完善预测预警机制，建立预测预警系统，开展风险分析，做到早发现、早报告、早处置。</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（二）预警级别和发布</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根据预测分析结果，对可能发生和可以预警的突发公共卫生事件与事故进行预警。预警级别依据突发公共事件可能造成的危害程度、紧急程度和发展势态，一般划分为四级：Ⅰ级（特别严重）、Ⅱ级（严重）、Ⅲ级（较重）和Ⅳ级（一般），依次用红色、橙色、黄色和蓝色表示（前面突发事件分级时已经说到）。</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78289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三、国家建立统一的突发事件预防控制体系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6" name="图片 5"/>
          <p:cNvPicPr>
            <a:picLocks noChangeAspect="1"/>
          </p:cNvPicPr>
          <p:nvPr/>
        </p:nvPicPr>
        <p:blipFill>
          <a:blip r:embed="rId5"/>
          <a:stretch>
            <a:fillRect/>
          </a:stretch>
        </p:blipFill>
        <p:spPr>
          <a:xfrm>
            <a:off x="8296275" y="2367915"/>
            <a:ext cx="3138170" cy="25088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0325"/>
            <a:ext cx="10972800" cy="4584065"/>
            <a:chOff x="960" y="2095"/>
            <a:chExt cx="17280" cy="7219"/>
          </a:xfrm>
        </p:grpSpPr>
        <p:sp>
          <p:nvSpPr>
            <p:cNvPr id="22" name="矩形: 圆角 1128"/>
            <p:cNvSpPr/>
            <p:nvPr>
              <p:custDataLst>
                <p:tags r:id="rId1"/>
              </p:custDataLst>
            </p:nvPr>
          </p:nvSpPr>
          <p:spPr>
            <a:xfrm>
              <a:off x="960" y="2095"/>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85" y="2361"/>
              <a:ext cx="8050"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（三）增强公众应急防范意识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（1）地方各级人民政府应当依照法律、行政法规的规定，做好传染病预防和其他公共卫生工作，防范突发事件的发生。</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（2）县级以上各级人民政府卫生行政主管部门和其他有关部门，应当对公众开展突发事件与灾害事故应急知识的专门教育，增强全社会对突发事件的防范意识和应对能力。</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（四）做好应急技术准备和应急物质储备</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78289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三、国家建立统一的突发事件预防控制体系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6494145" y="2026920"/>
            <a:ext cx="4384040" cy="3190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0325"/>
            <a:ext cx="10972800" cy="4584065"/>
            <a:chOff x="960" y="2095"/>
            <a:chExt cx="17280" cy="7219"/>
          </a:xfrm>
        </p:grpSpPr>
        <p:sp>
          <p:nvSpPr>
            <p:cNvPr id="22" name="矩形: 圆角 1128"/>
            <p:cNvSpPr/>
            <p:nvPr>
              <p:custDataLst>
                <p:tags r:id="rId1"/>
              </p:custDataLst>
            </p:nvPr>
          </p:nvSpPr>
          <p:spPr>
            <a:xfrm>
              <a:off x="960" y="2095"/>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85" y="2361"/>
              <a:ext cx="9545"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（4）根据突发事件应急处理的需要，突发事件应急处理指挥部有权紧急调集人员、储备的物资、交通工具以及相关设施、设备；必要时，对人员进行疏散或者隔离，并可依法对传染病疫区实行封锁。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突发事件应急处理指挥部根据突发事件应急处理的需要，可以对食物和水源采取控制措施。县级以上地方人民政府卫生行政主管部门应当对突发事件现场等采取控制措施，宣传突发事件防治知识，及时对易受感染的人群和其他易受损害的人群采取应急接种、预防性投药、群体防护等措施。</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78289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三、国家建立统一的突发事件预防控制体系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5"/>
          <a:stretch>
            <a:fillRect/>
          </a:stretch>
        </p:blipFill>
        <p:spPr>
          <a:xfrm>
            <a:off x="7813675" y="2235200"/>
            <a:ext cx="3128010" cy="27736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950" name="组合 1"/>
          <p:cNvGrpSpPr/>
          <p:nvPr/>
        </p:nvGrpSpPr>
        <p:grpSpPr>
          <a:xfrm>
            <a:off x="1423988" y="2024063"/>
            <a:ext cx="8810334" cy="2915602"/>
            <a:chOff x="1465" y="3644"/>
            <a:chExt cx="13875" cy="4591"/>
          </a:xfrm>
        </p:grpSpPr>
        <p:grpSp>
          <p:nvGrpSpPr>
            <p:cNvPr id="82951" name="组合 115"/>
            <p:cNvGrpSpPr/>
            <p:nvPr/>
          </p:nvGrpSpPr>
          <p:grpSpPr>
            <a:xfrm>
              <a:off x="1465" y="3644"/>
              <a:ext cx="4337" cy="1107"/>
              <a:chOff x="1466" y="3646"/>
              <a:chExt cx="4336" cy="1106"/>
            </a:xfrm>
          </p:grpSpPr>
          <p:sp>
            <p:nvSpPr>
              <p:cNvPr id="103" name="圆角矩形 4"/>
              <p:cNvSpPr/>
              <p:nvPr>
                <p:custDataLst>
                  <p:tags r:id="rId1"/>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90000"/>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（一）国务院卫生行政主管部门的职责</a:t>
                </a:r>
                <a:endPar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2"/>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4" name="组合 116"/>
            <p:cNvGrpSpPr/>
            <p:nvPr/>
          </p:nvGrpSpPr>
          <p:grpSpPr>
            <a:xfrm>
              <a:off x="6112" y="3644"/>
              <a:ext cx="4335" cy="1107"/>
              <a:chOff x="6112" y="3646"/>
              <a:chExt cx="4336" cy="1106"/>
            </a:xfrm>
          </p:grpSpPr>
          <p:sp>
            <p:nvSpPr>
              <p:cNvPr id="104" name="圆角矩形 5"/>
              <p:cNvSpPr/>
              <p:nvPr>
                <p:custDataLst>
                  <p:tags r:id="rId3"/>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400" b="1" strike="noStrike" kern="0" spc="100" noProof="1" dirty="0">
                    <a:solidFill>
                      <a:srgbClr val="FFFFFF"/>
                    </a:solidFill>
                    <a:uFillTx/>
                    <a:latin typeface="微软雅黑" panose="020B0503020204020204" charset="-122"/>
                    <a:ea typeface="微软雅黑" panose="020B0503020204020204" charset="-122"/>
                  </a:rPr>
                  <a:t>（二）地方人民政府的职责</a:t>
                </a:r>
                <a:endParaRPr lang="en-US" altLang="zh-CN" sz="1400" b="1" strike="noStrike" kern="0" spc="100" noProof="1" dirty="0">
                  <a:solidFill>
                    <a:srgbClr val="FFFFFF"/>
                  </a:solidFill>
                  <a:uFillTx/>
                  <a:latin typeface="微软雅黑" panose="020B0503020204020204" charset="-122"/>
                  <a:ea typeface="微软雅黑" panose="020B0503020204020204" charset="-122"/>
                </a:endParaRPr>
              </a:p>
            </p:txBody>
          </p:sp>
          <p:sp>
            <p:nvSpPr>
              <p:cNvPr id="111" name="右箭头 14"/>
              <p:cNvSpPr/>
              <p:nvPr>
                <p:custDataLst>
                  <p:tags r:id="rId4"/>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7" name="组合 129"/>
            <p:cNvGrpSpPr/>
            <p:nvPr/>
          </p:nvGrpSpPr>
          <p:grpSpPr>
            <a:xfrm>
              <a:off x="1470" y="7128"/>
              <a:ext cx="4332" cy="1107"/>
              <a:chOff x="1469" y="7016"/>
              <a:chExt cx="4333" cy="1106"/>
            </a:xfrm>
          </p:grpSpPr>
          <p:sp>
            <p:nvSpPr>
              <p:cNvPr id="109" name="圆角矩形 12"/>
              <p:cNvSpPr/>
              <p:nvPr>
                <p:custDataLst>
                  <p:tags r:id="rId5"/>
                </p:custDataLst>
              </p:nvPr>
            </p:nvSpPr>
            <p:spPr>
              <a:xfrm>
                <a:off x="1469" y="7016"/>
                <a:ext cx="2949"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lvl="0" algn="ctr" fontAlgn="ctr">
                  <a:lnSpc>
                    <a:spcPct val="130000"/>
                  </a:lnSpc>
                  <a:spcBef>
                    <a:spcPts val="1000"/>
                  </a:spcBef>
                  <a:spcAft>
                    <a:spcPts val="0"/>
                  </a:spcAft>
                  <a:buSzPct val="100000"/>
                  <a:buFont typeface="Wingdings" panose="05000000000000000000" charset="0"/>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（六）公安部门的职责</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2" name="右箭头 16"/>
              <p:cNvSpPr/>
              <p:nvPr>
                <p:custDataLst>
                  <p:tags r:id="rId6"/>
                </p:custDataLst>
              </p:nvPr>
            </p:nvSpPr>
            <p:spPr>
              <a:xfrm flipH="1">
                <a:off x="4726" y="72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60" name="组合 128"/>
            <p:cNvGrpSpPr/>
            <p:nvPr/>
          </p:nvGrpSpPr>
          <p:grpSpPr>
            <a:xfrm>
              <a:off x="6115" y="7128"/>
              <a:ext cx="4332" cy="1107"/>
              <a:chOff x="6115" y="7016"/>
              <a:chExt cx="4333" cy="1106"/>
            </a:xfrm>
          </p:grpSpPr>
          <p:sp>
            <p:nvSpPr>
              <p:cNvPr id="108" name="圆角矩形 11"/>
              <p:cNvSpPr/>
              <p:nvPr>
                <p:custDataLst>
                  <p:tags r:id="rId7"/>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（五）交通运输部门的职责</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3" name="右箭头 17"/>
              <p:cNvSpPr/>
              <p:nvPr>
                <p:custDataLst>
                  <p:tags r:id="rId8"/>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9"/>
              </p:custDataLst>
            </p:nvPr>
          </p:nvSpPr>
          <p:spPr>
            <a:xfrm>
              <a:off x="10760" y="3645"/>
              <a:ext cx="2947" cy="1107"/>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（三）基层行政组织的职责</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2" name="圆角右箭头 19"/>
            <p:cNvSpPr/>
            <p:nvPr>
              <p:custDataLst>
                <p:tags r:id="rId10"/>
              </p:custDataLst>
            </p:nvPr>
          </p:nvSpPr>
          <p:spPr>
            <a:xfrm rot="5400000">
              <a:off x="14076" y="3815"/>
              <a:ext cx="1223"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07" name="圆角矩形 10"/>
            <p:cNvSpPr/>
            <p:nvPr>
              <p:custDataLst>
                <p:tags r:id="rId11"/>
              </p:custDataLst>
            </p:nvPr>
          </p:nvSpPr>
          <p:spPr>
            <a:xfrm>
              <a:off x="10760" y="7130"/>
              <a:ext cx="2949" cy="1105"/>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rPr>
                <a:t>（四）医疗卫生机构的职责</a:t>
              </a:r>
              <a:endPar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2"/>
              </p:custDataLst>
            </p:nvPr>
          </p:nvSpPr>
          <p:spPr>
            <a:xfrm rot="10800000">
              <a:off x="13961" y="6665"/>
              <a:ext cx="1222" cy="1303"/>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pic>
        <p:nvPicPr>
          <p:cNvPr id="2" name="图片 1"/>
          <p:cNvPicPr>
            <a:picLocks noChangeAspect="1"/>
          </p:cNvPicPr>
          <p:nvPr/>
        </p:nvPicPr>
        <p:blipFill>
          <a:blip r:embed="rId13"/>
          <a:stretch>
            <a:fillRect/>
          </a:stretch>
        </p:blipFill>
        <p:spPr>
          <a:xfrm>
            <a:off x="9291320" y="2741295"/>
            <a:ext cx="1114425" cy="1076325"/>
          </a:xfrm>
          <a:prstGeom prst="rect">
            <a:avLst/>
          </a:prstGeom>
        </p:spPr>
      </p:pic>
      <p:sp>
        <p:nvSpPr>
          <p:cNvPr id="4" name="Title 6"/>
          <p:cNvSpPr txBox="1"/>
          <p:nvPr>
            <p:custDataLst>
              <p:tags r:id="rId14"/>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四、事件应急处理中的部门职责</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17090" y="1762125"/>
            <a:ext cx="7639050" cy="3138170"/>
          </a:xfrm>
          <a:prstGeom prst="rect">
            <a:avLst/>
          </a:prstGeom>
          <a:noFill/>
          <a:ln>
            <a:noFill/>
          </a:ln>
        </p:spPr>
        <p:txBody>
          <a:bodyPr wrap="square" rtlCol="0" anchor="t">
            <a:spAutoFit/>
          </a:bodyPr>
          <a:lstStyle/>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第六节</a:t>
            </a:r>
            <a:endPar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应急事件的法律责任 </a:t>
            </a:r>
            <a:endPar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0325"/>
            <a:ext cx="10972800" cy="4584065"/>
            <a:chOff x="960" y="2095"/>
            <a:chExt cx="17280" cy="7219"/>
          </a:xfrm>
        </p:grpSpPr>
        <p:sp>
          <p:nvSpPr>
            <p:cNvPr id="22" name="矩形: 圆角 1128"/>
            <p:cNvSpPr/>
            <p:nvPr>
              <p:custDataLst>
                <p:tags r:id="rId1"/>
              </p:custDataLst>
            </p:nvPr>
          </p:nvSpPr>
          <p:spPr>
            <a:xfrm>
              <a:off x="960" y="2095"/>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59" y="2538"/>
              <a:ext cx="15654"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县级以上地方人民政府及其卫生行政主管部门未依照本条例的规定履行报告职责，对突发事件隐瞒、缓报、谎报或者授意他人隐瞒、缓报、谎报的，对政府主要领导人及其卫生行政主管部门主要负责人，依法给予降级或者撤职的行政处分；造成传染病传播、流行或者对社会公众健康造成其他严重后果的，依法给予开除的行政处分；构成犯罪的，依法追究刑事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国务院有关部门、县级以上地方人民政府及其有关部门未依照本条例的规定，完成突发事件应急处理所需要的设施、设备、药品和医疗器械等物资的生产、供应、运输和储备的，对政府主要领导人和政府部门主要负责人依法给予降级或者撤职的行政处分；造成传染病传播、流行或者对社会公众健康造成其他严重危害后果的，依法给予开除的行政处分；构成犯罪的，依法追究刑事责任。</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一、政府及其有关部门的法律责任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0325"/>
            <a:ext cx="10972800" cy="4584065"/>
            <a:chOff x="960" y="2095"/>
            <a:chExt cx="17280" cy="7219"/>
          </a:xfrm>
        </p:grpSpPr>
        <p:sp>
          <p:nvSpPr>
            <p:cNvPr id="22" name="矩形: 圆角 1128"/>
            <p:cNvSpPr/>
            <p:nvPr>
              <p:custDataLst>
                <p:tags r:id="rId1"/>
              </p:custDataLst>
            </p:nvPr>
          </p:nvSpPr>
          <p:spPr>
            <a:xfrm>
              <a:off x="960" y="2095"/>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58" y="3015"/>
              <a:ext cx="15654"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突发事件发生后，县级以上地方人民政府及其有关部门对上级人民政府有关部门的调查不予配合，或者采取其他方式阻碍、干涉调查的，对政府主要领导人和政府部门主要负责人依法给予降级或者撤职的行政处分；构成犯罪的，依法追究刑事责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县级以上各级人民政府卫生行政主管部门和其他有关部门在突发事件调查、控制、医疗救治工作中玩忽职守、失职、渎职的，由本级人民政府或者上级人民政府有关部门责令改正、通报批评、给予警告；对主要负责人、负有责任的主管人员和其他责任人员依法给予降级、撤职的行政处分；造成传染病传播、流行或者对社会公众健康造成其他严重危害后果的，依法给予开除的行政处分；构成犯罪的，依法追究刑事责任。</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一、政府及其有关部门的法律责任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378710"/>
            <a:ext cx="8014335" cy="356489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63315" y="2702560"/>
            <a:ext cx="7465060" cy="258445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5）县级以上各级人民政府有关部门拒不履行应急处理职责的，由同级人民政府或者上级人民政府有关部门责令改正、通报批评、给予警告；对主要负责人、负有责任的主管人员和其他责任人员依法给予降级、撤职的行政处分；造成传染病传播、流行或者对社会公众健康造成其他严重危害后果的，依法给予开除的行政处分；构成犯罪的，依法追究刑事责任。</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Title 6"/>
          <p:cNvSpPr txBox="1"/>
          <p:nvPr>
            <p:custDataLst>
              <p:tags r:id="rId1"/>
            </p:custDataLst>
          </p:nvPr>
        </p:nvSpPr>
        <p:spPr>
          <a:xfrm>
            <a:off x="231407" y="9738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一、政府及其有关部门的法律责任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083435"/>
            <a:ext cx="8014335" cy="39573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63315" y="2407285"/>
            <a:ext cx="7465060" cy="341503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医疗卫生机构有下列行为之一的，由卫生行政主管部门责令改正、通报批评、给予警告；情节严重的，吊销《医疗机构执业许可证》；对主要负责人、负有责任的主管人员和其他直接责任人员依法给予降级或者撤职的纪律处分；造成传染病传播、流行或者对社会公众健康造成其他严重危害后果，构成犯罪的，依法追究刑事责任：①未依照《条例》的规定履行报告职责，隐瞒、缓报或者谎报的；②未依照《条例》的规定及时采取控制措施的；③未依照本条例的规定履行突发事件监测职责的；④拒绝接诊患者的；⑤拒不服从突发事件应急处理指挥部调度的。</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Title 6"/>
          <p:cNvSpPr txBox="1"/>
          <p:nvPr>
            <p:custDataLst>
              <p:tags r:id="rId1"/>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二、医疗卫生机构的法律责任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083435"/>
            <a:ext cx="8014335" cy="39573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63315" y="2407285"/>
            <a:ext cx="7465060" cy="299974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在突发事件应急处理工作中，有关单位和个人未依照本条例的规定履行报告职责，隐瞒、缓报或者谎报，阻碍突发事件应急处理工作人员执行职务，拒绝国务院卫生行政主管部门或者其他有关部门指定的专业技术机构进入突发事件现场，或者不配合调查、采样、技术分析和检验的，对有关责任人员依法给予行政处分或者纪律处分；触犯《中华人民共和国治安管理处罚条例》，构成违反治安管理行为的，由公安机关依法予以处罚；构成犯罪的，依法追究刑事责任。</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Title 6"/>
          <p:cNvSpPr txBox="1"/>
          <p:nvPr>
            <p:custDataLst>
              <p:tags r:id="rId1"/>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三、有关单位和个人的法律责任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22630" y="1178560"/>
            <a:ext cx="10327005" cy="4051935"/>
          </a:xfrm>
          <a:prstGeom prst="rect">
            <a:avLst/>
          </a:prstGeom>
          <a:noFill/>
        </p:spPr>
        <p:txBody>
          <a:bodyPr wrap="square">
            <a:spAutoFit/>
          </a:bodyPr>
          <a:lstStyle/>
          <a:p>
            <a:pPr algn="ctr">
              <a:lnSpc>
                <a:spcPct val="130000"/>
              </a:lnSpc>
              <a:spcBef>
                <a:spcPts val="0"/>
              </a:spcBef>
              <a:spcAft>
                <a:spcPts val="0"/>
              </a:spcAft>
              <a:defRPr/>
            </a:pPr>
            <a:r>
              <a:rPr lang="zh-CN" altLang="en-US" sz="6600" b="1" dirty="0" smtClean="0">
                <a:solidFill>
                  <a:srgbClr val="0070C0"/>
                </a:solidFill>
                <a:latin typeface="黑体" panose="02010609060101010101" charset="-122"/>
                <a:ea typeface="黑体" panose="02010609060101010101" charset="-122"/>
                <a:cs typeface="+mn-ea"/>
                <a:sym typeface="黑体" panose="02010609060101010101" charset="-122"/>
              </a:rPr>
              <a:t>第十章</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30000"/>
              </a:lnSpc>
              <a:spcBef>
                <a:spcPts val="0"/>
              </a:spcBef>
              <a:spcAft>
                <a:spcPts val="0"/>
              </a:spcAft>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突发公共卫生事件与灾害事故应急处理法律法规</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597785"/>
            <a:ext cx="8014335" cy="242379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586480" y="3294380"/>
            <a:ext cx="7465060" cy="1337945"/>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在突发事件发生期间，散布谣言、哄抬物价、欺骗消费者，扰乱社会秩序、市场秩序的，由公安机关或者工商行政管理部门依法给予行政处罚；构成犯罪的，依法追究刑事责任。</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Title 6"/>
          <p:cNvSpPr txBox="1"/>
          <p:nvPr>
            <p:custDataLst>
              <p:tags r:id="rId1"/>
            </p:custDataLst>
          </p:nvPr>
        </p:nvSpPr>
        <p:spPr>
          <a:xfrm>
            <a:off x="231407" y="97384"/>
            <a:ext cx="74244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四、扰乱社会秩序、市场秩序的法律责任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083435"/>
            <a:ext cx="8014335" cy="39573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63315" y="2407285"/>
            <a:ext cx="7465060" cy="341503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2020 年 5 月，北京市人大常委会已将制定《北京市突发公共卫生事件应急条例》（以下简称条例）列为 2020 年紧急立法项目。</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条例草案规定，对于发生或者可能发生的突发公共卫生事件，执行职务的医务人员、卫生防疫人员以及有关人员应当依法将具体情况向本单位和所在地疾病预防控制机构报告。获悉情况的疾病预防控制机构、医疗机构以及相关机构应当及时向区卫生健康部门报告，区卫生健康部门应当及时向区人民政府和市卫生健康部门报告；情况紧急时，可以越级报告。</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Title 6"/>
          <p:cNvSpPr txBox="1"/>
          <p:nvPr>
            <p:custDataLst>
              <p:tags r:id="rId1"/>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五、情况紧急可越级报告</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600200"/>
            <a:ext cx="8348980" cy="443103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48710" y="1943100"/>
            <a:ext cx="7830185" cy="3744595"/>
          </a:xfrm>
          <a:prstGeom prst="rect">
            <a:avLst/>
          </a:prstGeom>
          <a:noFill/>
        </p:spPr>
        <p:txBody>
          <a:bodyPr wrap="square" lIns="91459" tIns="45729" rIns="91459" bIns="45729" rtlCol="0">
            <a:spAutoFit/>
          </a:bodyPr>
          <a:lstStyle/>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新型冠状病毒肺炎（Corona Virus Disease 2019，COVID-19）疫情防控期间，公共场所对个人信息登记，可以有效追踪疫情动态、精准防控。但这些为了保护健康安全的信息背后却隐藏着危险。对此，条例草案规定，因应急处置需要确需发布涉及伤病员、疑似传染病病人或传染病病人密切接触者相关个人信息的，应当进行数据脱敏处理，最大程度保护个人隐私。个人信息收集主体应符合合法、正当、必要性原则。对于个人信息的后续处理，收集或者掌握个人信息的机构对个人信息的安全负责，应当坚持信息最小化采集的原则，采取严格的管理和技术防护措施，防止被窃取、泄露；为疫情防控、疾病防治、健康管理收集的个人信息不得用于其他用途；突发公共卫生事件应急响应终止后，应当及时停止继续收集相关个人信息，并对其所持有的个人信息进行删除或匿名化处理。</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Title 6"/>
          <p:cNvSpPr txBox="1"/>
          <p:nvPr>
            <p:custDataLst>
              <p:tags r:id="rId1"/>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六、个人信息应进行匿名处理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03910" y="3902710"/>
            <a:ext cx="3202940" cy="203009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sz="1200" b="1" dirty="0" smtClean="0"/>
              <a:t>1. 掌握突发公共卫生事件、灾害事故的概念、分级及防治原则；掌握突发公共卫生事件、灾害事故的报告制度及应急处理。</a:t>
            </a:r>
            <a:endParaRPr sz="1200" b="1" dirty="0" smtClean="0"/>
          </a:p>
          <a:p>
            <a:pPr algn="just" fontAlgn="auto">
              <a:lnSpc>
                <a:spcPct val="150000"/>
              </a:lnSpc>
              <a:spcBef>
                <a:spcPts val="0"/>
              </a:spcBef>
              <a:spcAft>
                <a:spcPts val="0"/>
              </a:spcAft>
            </a:pPr>
            <a:r>
              <a:rPr sz="1200" b="1" dirty="0" smtClean="0"/>
              <a:t>2. 熟悉突发公共卫生事件、灾害事故应急管理体系，熟悉突发公共卫生事件、灾害事故预防与应急准备；突发公共卫生事件、灾害事故处理的法律责任。</a:t>
            </a:r>
            <a:endParaRPr sz="1200" b="1" dirty="0" smtClean="0"/>
          </a:p>
        </p:txBody>
      </p:sp>
      <p:sp>
        <p:nvSpPr>
          <p:cNvPr id="5" name="文本框 22"/>
          <p:cNvSpPr txBox="1"/>
          <p:nvPr/>
        </p:nvSpPr>
        <p:spPr>
          <a:xfrm flipH="1">
            <a:off x="4787265" y="4088765"/>
            <a:ext cx="2822575" cy="175323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200" b="1" dirty="0" smtClean="0"/>
              <a:t>能够运用相关法律法规依法参与突发公共卫生与灾害事故的预防、应急准备和应急处理；能够结合突发公共卫生与灾害事故的具体案情初步判断政府各级各部门、医疗卫生机构、有关单位和个人的法律责任。</a:t>
            </a:r>
            <a:endParaRPr lang="zh-CN" altLang="en-US" sz="1200" b="1" dirty="0" smtClean="0"/>
          </a:p>
        </p:txBody>
      </p:sp>
      <p:sp>
        <p:nvSpPr>
          <p:cNvPr id="6" name="文本框 22"/>
          <p:cNvSpPr txBox="1"/>
          <p:nvPr/>
        </p:nvSpPr>
        <p:spPr>
          <a:xfrm flipH="1">
            <a:off x="8314690" y="4138295"/>
            <a:ext cx="2877820" cy="92202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200" b="1" dirty="0" smtClean="0"/>
              <a:t>具备依法参与突发公共卫生与灾害事故的预防、应急准备和应急处理的必要执业素质。</a:t>
            </a:r>
            <a:endParaRPr lang="zh-CN" altLang="en-US" sz="1200" b="1"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89199" y="162623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第一节</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突发公共卫生事件与灾害事故概述</a:t>
            </a:r>
            <a:r>
              <a:rPr lang="zh-CN" altLang="en-US" sz="65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zh-CN" altLang="en-US" sz="65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302510"/>
            <a:ext cx="8014335" cy="298069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790315" y="2915920"/>
            <a:ext cx="7417435" cy="1753235"/>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条例》指出：突发公共卫生事件（以下简称突发事件）是指突然发生、造成或者可能造成社会公众健康严重损害的重大传染病疫情、群体性不明原因疾病、重大食物中毒、重大职业中毒、传染病菌种毒种丢失、重大化学毒物污染以及其他严重影响公众健康的事件。</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一、突发公共卫生事件的概念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216150"/>
            <a:ext cx="8014335" cy="300990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63950" y="2769235"/>
            <a:ext cx="7465060" cy="1753235"/>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灾害事故是指造成或可能造成重、特大人员伤亡，巨大经济损失以及性质特别严重、产生或可能产生重大影响或严重后果的如暴雨、洪水、台风、潮汛、干旱、风暴、地质灾害、地震等各种自然灾害与火灾、爆炸、毒气泄漏、触电、坍塌、道路交通、海难等各类事故。</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二、灾害事故的概念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950" name="组合 1"/>
          <p:cNvGrpSpPr/>
          <p:nvPr/>
        </p:nvGrpSpPr>
        <p:grpSpPr>
          <a:xfrm>
            <a:off x="1423988" y="2024063"/>
            <a:ext cx="8810334" cy="2915602"/>
            <a:chOff x="1465" y="3644"/>
            <a:chExt cx="13875" cy="4591"/>
          </a:xfrm>
        </p:grpSpPr>
        <p:grpSp>
          <p:nvGrpSpPr>
            <p:cNvPr id="82951" name="组合 115"/>
            <p:cNvGrpSpPr/>
            <p:nvPr/>
          </p:nvGrpSpPr>
          <p:grpSpPr>
            <a:xfrm>
              <a:off x="1465" y="3644"/>
              <a:ext cx="4337" cy="1107"/>
              <a:chOff x="1466" y="3646"/>
              <a:chExt cx="4336" cy="1106"/>
            </a:xfrm>
          </p:grpSpPr>
          <p:sp>
            <p:nvSpPr>
              <p:cNvPr id="103" name="圆角矩形 4"/>
              <p:cNvSpPr/>
              <p:nvPr>
                <p:custDataLst>
                  <p:tags r:id="rId1"/>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（一）以人为本，减少危害</a:t>
                </a:r>
                <a:endPar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2"/>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4" name="组合 116"/>
            <p:cNvGrpSpPr/>
            <p:nvPr/>
          </p:nvGrpSpPr>
          <p:grpSpPr>
            <a:xfrm>
              <a:off x="6112" y="3644"/>
              <a:ext cx="4335" cy="1107"/>
              <a:chOff x="6112" y="3646"/>
              <a:chExt cx="4336" cy="1106"/>
            </a:xfrm>
          </p:grpSpPr>
          <p:sp>
            <p:nvSpPr>
              <p:cNvPr id="104" name="圆角矩形 5"/>
              <p:cNvSpPr/>
              <p:nvPr>
                <p:custDataLst>
                  <p:tags r:id="rId3"/>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400" b="1" strike="noStrike" kern="0" spc="100" noProof="1" dirty="0">
                    <a:solidFill>
                      <a:srgbClr val="FFFFFF"/>
                    </a:solidFill>
                    <a:uFillTx/>
                    <a:latin typeface="微软雅黑" panose="020B0503020204020204" charset="-122"/>
                    <a:ea typeface="微软雅黑" panose="020B0503020204020204" charset="-122"/>
                  </a:rPr>
                  <a:t>（二）居安思危，预防为主</a:t>
                </a:r>
                <a:endParaRPr lang="en-US" altLang="zh-CN" sz="1400" b="1" strike="noStrike" kern="0" spc="100" noProof="1" dirty="0">
                  <a:solidFill>
                    <a:srgbClr val="FFFFFF"/>
                  </a:solidFill>
                  <a:uFillTx/>
                  <a:latin typeface="微软雅黑" panose="020B0503020204020204" charset="-122"/>
                  <a:ea typeface="微软雅黑" panose="020B0503020204020204" charset="-122"/>
                </a:endParaRPr>
              </a:p>
            </p:txBody>
          </p:sp>
          <p:sp>
            <p:nvSpPr>
              <p:cNvPr id="111" name="右箭头 14"/>
              <p:cNvSpPr/>
              <p:nvPr>
                <p:custDataLst>
                  <p:tags r:id="rId4"/>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7" name="组合 129"/>
            <p:cNvGrpSpPr/>
            <p:nvPr/>
          </p:nvGrpSpPr>
          <p:grpSpPr>
            <a:xfrm>
              <a:off x="1470" y="7128"/>
              <a:ext cx="4332" cy="1107"/>
              <a:chOff x="1469" y="7016"/>
              <a:chExt cx="4333" cy="1106"/>
            </a:xfrm>
          </p:grpSpPr>
          <p:sp>
            <p:nvSpPr>
              <p:cNvPr id="109" name="圆角矩形 12"/>
              <p:cNvSpPr/>
              <p:nvPr>
                <p:custDataLst>
                  <p:tags r:id="rId5"/>
                </p:custDataLst>
              </p:nvPr>
            </p:nvSpPr>
            <p:spPr>
              <a:xfrm>
                <a:off x="1469" y="7016"/>
                <a:ext cx="2949"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lvl="0" algn="ctr" fontAlgn="ctr">
                  <a:lnSpc>
                    <a:spcPct val="130000"/>
                  </a:lnSpc>
                  <a:spcBef>
                    <a:spcPts val="1000"/>
                  </a:spcBef>
                  <a:spcAft>
                    <a:spcPts val="0"/>
                  </a:spcAft>
                  <a:buSzPct val="100000"/>
                  <a:buFont typeface="Wingdings" panose="05000000000000000000" charset="0"/>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（六）依靠科技，提高素质</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2" name="右箭头 16"/>
              <p:cNvSpPr/>
              <p:nvPr>
                <p:custDataLst>
                  <p:tags r:id="rId6"/>
                </p:custDataLst>
              </p:nvPr>
            </p:nvSpPr>
            <p:spPr>
              <a:xfrm flipH="1">
                <a:off x="4726" y="72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60" name="组合 128"/>
            <p:cNvGrpSpPr/>
            <p:nvPr/>
          </p:nvGrpSpPr>
          <p:grpSpPr>
            <a:xfrm>
              <a:off x="6115" y="7128"/>
              <a:ext cx="4332" cy="1107"/>
              <a:chOff x="6115" y="7016"/>
              <a:chExt cx="4333" cy="1106"/>
            </a:xfrm>
          </p:grpSpPr>
          <p:sp>
            <p:nvSpPr>
              <p:cNvPr id="108" name="圆角矩形 11"/>
              <p:cNvSpPr/>
              <p:nvPr>
                <p:custDataLst>
                  <p:tags r:id="rId7"/>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（五）快速反应，协同应对</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3" name="右箭头 17"/>
              <p:cNvSpPr/>
              <p:nvPr>
                <p:custDataLst>
                  <p:tags r:id="rId8"/>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9"/>
              </p:custDataLst>
            </p:nvPr>
          </p:nvSpPr>
          <p:spPr>
            <a:xfrm>
              <a:off x="10760" y="3645"/>
              <a:ext cx="2947" cy="1107"/>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（三）统一领导，分级负责</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2" name="圆角右箭头 19"/>
            <p:cNvSpPr/>
            <p:nvPr>
              <p:custDataLst>
                <p:tags r:id="rId10"/>
              </p:custDataLst>
            </p:nvPr>
          </p:nvSpPr>
          <p:spPr>
            <a:xfrm rot="5400000">
              <a:off x="14076" y="3815"/>
              <a:ext cx="1223"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07" name="圆角矩形 10"/>
            <p:cNvSpPr/>
            <p:nvPr>
              <p:custDataLst>
                <p:tags r:id="rId11"/>
              </p:custDataLst>
            </p:nvPr>
          </p:nvSpPr>
          <p:spPr>
            <a:xfrm>
              <a:off x="10760" y="7130"/>
              <a:ext cx="2949" cy="1105"/>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rPr>
                <a:t>（四）依法规范，加强管理</a:t>
              </a:r>
              <a:endPar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2"/>
              </p:custDataLst>
            </p:nvPr>
          </p:nvSpPr>
          <p:spPr>
            <a:xfrm rot="10800000">
              <a:off x="13961" y="6665"/>
              <a:ext cx="1222" cy="1303"/>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pic>
        <p:nvPicPr>
          <p:cNvPr id="2" name="图片 1"/>
          <p:cNvPicPr>
            <a:picLocks noChangeAspect="1"/>
          </p:cNvPicPr>
          <p:nvPr/>
        </p:nvPicPr>
        <p:blipFill>
          <a:blip r:embed="rId13"/>
          <a:stretch>
            <a:fillRect/>
          </a:stretch>
        </p:blipFill>
        <p:spPr>
          <a:xfrm>
            <a:off x="9291320" y="2741295"/>
            <a:ext cx="1114425" cy="1076325"/>
          </a:xfrm>
          <a:prstGeom prst="rect">
            <a:avLst/>
          </a:prstGeom>
        </p:spPr>
      </p:pic>
      <p:sp>
        <p:nvSpPr>
          <p:cNvPr id="4" name="Title 6"/>
          <p:cNvSpPr txBox="1"/>
          <p:nvPr>
            <p:custDataLst>
              <p:tags r:id="rId14"/>
            </p:custDataLst>
          </p:nvPr>
        </p:nvSpPr>
        <p:spPr>
          <a:xfrm>
            <a:off x="231407" y="9738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三、突发事件与灾害事故防治原则</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Rounded Rectangle 4"/>
          <p:cNvSpPr/>
          <p:nvPr>
            <p:custDataLst>
              <p:tags r:id="rId1"/>
            </p:custDataLst>
          </p:nvPr>
        </p:nvSpPr>
        <p:spPr>
          <a:xfrm>
            <a:off x="3356610" y="1487805"/>
            <a:ext cx="2449830" cy="402653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28" name="Round Same Side Corner Rectangle 5"/>
          <p:cNvSpPr/>
          <p:nvPr>
            <p:custDataLst>
              <p:tags r:id="rId2"/>
            </p:custDataLst>
          </p:nvPr>
        </p:nvSpPr>
        <p:spPr>
          <a:xfrm rot="10800000">
            <a:off x="3505835" y="1496060"/>
            <a:ext cx="2212975" cy="554990"/>
          </a:xfrm>
          <a:prstGeom prst="round2SameRect">
            <a:avLst>
              <a:gd name="adj1" fmla="val 50000"/>
              <a:gd name="adj2" fmla="val 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29" name="Rounded Rectangle 7"/>
          <p:cNvSpPr/>
          <p:nvPr>
            <p:custDataLst>
              <p:tags r:id="rId3"/>
            </p:custDataLst>
          </p:nvPr>
        </p:nvSpPr>
        <p:spPr>
          <a:xfrm>
            <a:off x="3913823" y="5180648"/>
            <a:ext cx="1435100" cy="76200"/>
          </a:xfrm>
          <a:prstGeom prst="roundRect">
            <a:avLst>
              <a:gd name="adj" fmla="val 5000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8" name="Rounded Rectangle 4"/>
          <p:cNvSpPr/>
          <p:nvPr>
            <p:custDataLst>
              <p:tags r:id="rId4"/>
            </p:custDataLst>
          </p:nvPr>
        </p:nvSpPr>
        <p:spPr>
          <a:xfrm>
            <a:off x="6176010" y="1487805"/>
            <a:ext cx="2451100" cy="402653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2" name="Rounded Rectangle 7"/>
          <p:cNvSpPr/>
          <p:nvPr>
            <p:custDataLst>
              <p:tags r:id="rId5"/>
            </p:custDataLst>
          </p:nvPr>
        </p:nvSpPr>
        <p:spPr>
          <a:xfrm>
            <a:off x="6663373" y="5180648"/>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9" name="Rounded Rectangle 4"/>
          <p:cNvSpPr/>
          <p:nvPr>
            <p:custDataLst>
              <p:tags r:id="rId6"/>
            </p:custDataLst>
          </p:nvPr>
        </p:nvSpPr>
        <p:spPr>
          <a:xfrm>
            <a:off x="402590" y="1487805"/>
            <a:ext cx="2451100" cy="4021455"/>
          </a:xfrm>
          <a:prstGeom prst="roundRect">
            <a:avLst>
              <a:gd name="adj" fmla="val 18832"/>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7" name="Round Same Side Corner Rectangle 5"/>
          <p:cNvSpPr/>
          <p:nvPr>
            <p:custDataLst>
              <p:tags r:id="rId7"/>
            </p:custDataLst>
          </p:nvPr>
        </p:nvSpPr>
        <p:spPr>
          <a:xfrm rot="10800000">
            <a:off x="546735" y="1504950"/>
            <a:ext cx="2183130" cy="545465"/>
          </a:xfrm>
          <a:prstGeom prst="round2SameRect">
            <a:avLst>
              <a:gd name="adj1" fmla="val 50000"/>
              <a:gd name="adj2" fmla="val 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43" name="Rounded Rectangle 7"/>
          <p:cNvSpPr/>
          <p:nvPr>
            <p:custDataLst>
              <p:tags r:id="rId8"/>
            </p:custDataLst>
          </p:nvPr>
        </p:nvSpPr>
        <p:spPr>
          <a:xfrm>
            <a:off x="978535" y="5180648"/>
            <a:ext cx="1435100" cy="76200"/>
          </a:xfrm>
          <a:prstGeom prst="roundRect">
            <a:avLst>
              <a:gd name="adj" fmla="val 5000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44" name="文本框 143"/>
          <p:cNvSpPr txBox="1"/>
          <p:nvPr>
            <p:custDataLst>
              <p:tags r:id="rId9"/>
            </p:custDataLst>
          </p:nvPr>
        </p:nvSpPr>
        <p:spPr>
          <a:xfrm>
            <a:off x="3527108" y="2232343"/>
            <a:ext cx="2097088" cy="2236788"/>
          </a:xfrm>
          <a:prstGeom prst="rect">
            <a:avLst/>
          </a:prstGeom>
          <a:noFill/>
        </p:spPr>
        <p:txBody>
          <a:bodyPr wrap="square" rtlCol="0"/>
          <a:p>
            <a:pPr marR="0" algn="just" defTabSz="914400">
              <a:lnSpc>
                <a:spcPct val="110000"/>
              </a:lnSpc>
              <a:buClrTx/>
              <a:buSzTx/>
              <a:buFontTx/>
              <a:defRPr/>
            </a:pPr>
            <a:r>
              <a:rPr kumimoji="0" lang="zh-CN" altLang="en-US" sz="14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Ⅱ级又称为严重级，用橙色进行预警。严重突发事件或灾害事故是指波及范围较广，影响较大，但尚未达到规定的特别严重突发事件或灾害事故标准的事件。</a:t>
            </a:r>
            <a:endParaRPr kumimoji="0" lang="zh-CN" altLang="en-US" sz="14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45" name="文本框 144"/>
          <p:cNvSpPr txBox="1"/>
          <p:nvPr>
            <p:custDataLst>
              <p:tags r:id="rId10"/>
            </p:custDataLst>
          </p:nvPr>
        </p:nvSpPr>
        <p:spPr>
          <a:xfrm>
            <a:off x="6366510" y="2232660"/>
            <a:ext cx="2184400" cy="2145030"/>
          </a:xfrm>
          <a:prstGeom prst="rect">
            <a:avLst/>
          </a:prstGeom>
          <a:noFill/>
        </p:spPr>
        <p:txBody>
          <a:bodyPr wrap="square" rtlCol="0"/>
          <a:p>
            <a:pPr marR="0" algn="just" defTabSz="914400">
              <a:lnSpc>
                <a:spcPct val="120000"/>
              </a:lnSpc>
              <a:buClrTx/>
              <a:buSzTx/>
              <a:buFontTx/>
              <a:defRPr/>
            </a:pPr>
            <a:r>
              <a:rPr kumimoji="0" lang="zh-CN" altLang="en-US" sz="14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Ⅲ级又称为较重级，用黄色进行预警。较重突发事件或灾害事故是指事件或事故在较大范围内发生，出现事态扩散，但尚未达到规定的严重突发事件或灾害事故标准的事件。</a:t>
            </a:r>
            <a:endParaRPr kumimoji="0" lang="zh-CN" altLang="en-US" sz="14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31" name="Round Same Side Corner Rectangle 5"/>
          <p:cNvSpPr/>
          <p:nvPr>
            <p:custDataLst>
              <p:tags r:id="rId11"/>
            </p:custDataLst>
          </p:nvPr>
        </p:nvSpPr>
        <p:spPr>
          <a:xfrm rot="10800000">
            <a:off x="6300080" y="1504950"/>
            <a:ext cx="2214000" cy="546100"/>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00368" name="文本框 139"/>
          <p:cNvSpPr txBox="1"/>
          <p:nvPr>
            <p:custDataLst>
              <p:tags r:id="rId12"/>
            </p:custDataLst>
          </p:nvPr>
        </p:nvSpPr>
        <p:spPr>
          <a:xfrm>
            <a:off x="6494780" y="1603375"/>
            <a:ext cx="1847215" cy="306705"/>
          </a:xfrm>
          <a:prstGeom prst="rect">
            <a:avLst/>
          </a:prstGeom>
          <a:noFill/>
          <a:ln w="9525">
            <a:noFill/>
          </a:ln>
        </p:spPr>
        <p:txBody>
          <a:bodyPr wrap="square" anchor="t" anchorCtr="0">
            <a:spAutoFit/>
          </a:bodyPr>
          <a:p>
            <a:pPr algn="ctr">
              <a:buSzTx/>
            </a:pPr>
            <a:r>
              <a:rPr lang="en-US" altLang="zh-CN" sz="1400" b="1">
                <a:solidFill>
                  <a:srgbClr val="FFFFFF"/>
                </a:solidFill>
                <a:latin typeface="微软雅黑" panose="020B0503020204020204" charset="-122"/>
                <a:ea typeface="微软雅黑" panose="020B0503020204020204" charset="-122"/>
              </a:rPr>
              <a:t>（三） Ⅲ级</a:t>
            </a:r>
            <a:endParaRPr lang="en-US" altLang="zh-CN" sz="1400" b="1">
              <a:solidFill>
                <a:srgbClr val="FFFFFF"/>
              </a:solidFill>
              <a:latin typeface="微软雅黑" panose="020B0503020204020204" charset="-122"/>
              <a:ea typeface="微软雅黑" panose="020B0503020204020204" charset="-122"/>
            </a:endParaRPr>
          </a:p>
        </p:txBody>
      </p:sp>
      <p:sp>
        <p:nvSpPr>
          <p:cNvPr id="100367" name="文本框 138"/>
          <p:cNvSpPr txBox="1"/>
          <p:nvPr>
            <p:custDataLst>
              <p:tags r:id="rId13"/>
            </p:custDataLst>
          </p:nvPr>
        </p:nvSpPr>
        <p:spPr>
          <a:xfrm>
            <a:off x="3670935" y="1588770"/>
            <a:ext cx="1885315" cy="306705"/>
          </a:xfrm>
          <a:prstGeom prst="rect">
            <a:avLst/>
          </a:prstGeom>
          <a:noFill/>
          <a:ln w="9525">
            <a:noFill/>
          </a:ln>
        </p:spPr>
        <p:txBody>
          <a:bodyPr wrap="square" anchor="t" anchorCtr="0">
            <a:spAutoFit/>
          </a:bodyPr>
          <a:p>
            <a:pPr algn="ctr">
              <a:buSzTx/>
            </a:pPr>
            <a:r>
              <a:rPr lang="en-US" altLang="zh-CN" sz="1400" b="1">
                <a:solidFill>
                  <a:srgbClr val="FFFFFF"/>
                </a:solidFill>
                <a:latin typeface="微软雅黑" panose="020B0503020204020204" charset="-122"/>
                <a:ea typeface="微软雅黑" panose="020B0503020204020204" charset="-122"/>
              </a:rPr>
              <a:t>（二）Ⅱ级</a:t>
            </a:r>
            <a:endParaRPr lang="en-US" altLang="zh-CN" sz="1400" b="1">
              <a:solidFill>
                <a:srgbClr val="FFFFFF"/>
              </a:solidFill>
              <a:latin typeface="微软雅黑" panose="020B0503020204020204" charset="-122"/>
              <a:ea typeface="微软雅黑" panose="020B0503020204020204" charset="-122"/>
            </a:endParaRPr>
          </a:p>
        </p:txBody>
      </p:sp>
      <p:sp>
        <p:nvSpPr>
          <p:cNvPr id="100366" name="文本框 137"/>
          <p:cNvSpPr txBox="1"/>
          <p:nvPr>
            <p:custDataLst>
              <p:tags r:id="rId14"/>
            </p:custDataLst>
          </p:nvPr>
        </p:nvSpPr>
        <p:spPr>
          <a:xfrm>
            <a:off x="635000" y="1527810"/>
            <a:ext cx="2007870" cy="306705"/>
          </a:xfrm>
          <a:prstGeom prst="rect">
            <a:avLst/>
          </a:prstGeom>
          <a:noFill/>
          <a:ln w="9525">
            <a:noFill/>
          </a:ln>
        </p:spPr>
        <p:txBody>
          <a:bodyPr wrap="square" anchor="t" anchorCtr="0">
            <a:spAutoFit/>
          </a:bodyPr>
          <a:p>
            <a:pPr algn="ctr">
              <a:buSzTx/>
            </a:pPr>
            <a:r>
              <a:rPr lang="en-US" altLang="zh-CN" sz="1400" b="1">
                <a:solidFill>
                  <a:srgbClr val="FFFFFF"/>
                </a:solidFill>
                <a:latin typeface="微软雅黑" panose="020B0503020204020204" charset="-122"/>
                <a:ea typeface="微软雅黑" panose="020B0503020204020204" charset="-122"/>
              </a:rPr>
              <a:t>（一）Ⅰ级</a:t>
            </a:r>
            <a:endParaRPr lang="en-US" altLang="zh-CN" sz="1400" b="1">
              <a:solidFill>
                <a:srgbClr val="FFFFFF"/>
              </a:solidFill>
              <a:latin typeface="微软雅黑" panose="020B0503020204020204" charset="-122"/>
              <a:ea typeface="微软雅黑" panose="020B0503020204020204" charset="-122"/>
            </a:endParaRPr>
          </a:p>
        </p:txBody>
      </p:sp>
      <p:sp>
        <p:nvSpPr>
          <p:cNvPr id="21" name="Rounded Rectangle 4"/>
          <p:cNvSpPr/>
          <p:nvPr>
            <p:custDataLst>
              <p:tags r:id="rId15"/>
            </p:custDataLst>
          </p:nvPr>
        </p:nvSpPr>
        <p:spPr>
          <a:xfrm>
            <a:off x="9101455" y="1487805"/>
            <a:ext cx="2451100" cy="401002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2" name="Rounded Rectangle 7"/>
          <p:cNvSpPr/>
          <p:nvPr>
            <p:custDataLst>
              <p:tags r:id="rId16"/>
            </p:custDataLst>
          </p:nvPr>
        </p:nvSpPr>
        <p:spPr>
          <a:xfrm>
            <a:off x="9588818" y="5164138"/>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4" name="文本框 23"/>
          <p:cNvSpPr txBox="1"/>
          <p:nvPr>
            <p:custDataLst>
              <p:tags r:id="rId17"/>
            </p:custDataLst>
          </p:nvPr>
        </p:nvSpPr>
        <p:spPr>
          <a:xfrm>
            <a:off x="9253855" y="2232660"/>
            <a:ext cx="2200910" cy="2145030"/>
          </a:xfrm>
          <a:prstGeom prst="rect">
            <a:avLst/>
          </a:prstGeom>
          <a:noFill/>
        </p:spPr>
        <p:txBody>
          <a:bodyPr wrap="square" rtlCol="0"/>
          <a:p>
            <a:pPr marR="0" algn="just" defTabSz="914400">
              <a:lnSpc>
                <a:spcPct val="120000"/>
              </a:lnSpc>
              <a:buClrTx/>
              <a:buSzTx/>
              <a:buFontTx/>
              <a:defRPr/>
            </a:pPr>
            <a:r>
              <a:rPr lang="zh-CN" altLang="en-US" sz="14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rPr>
              <a:t>Ⅳ级又称为一般级，用蓝色进行预警。一般突发事件或灾害事故是指在局部地区发生，尚未引起大范围传播或扩散，还没有达到规定的较重突发事件或灾害事故标准的事件或事故。</a:t>
            </a:r>
            <a:endParaRPr lang="zh-CN" altLang="en-US" sz="14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endParaRPr>
          </a:p>
        </p:txBody>
      </p:sp>
      <p:sp>
        <p:nvSpPr>
          <p:cNvPr id="25" name="Round Same Side Corner Rectangle 5"/>
          <p:cNvSpPr/>
          <p:nvPr>
            <p:custDataLst>
              <p:tags r:id="rId18"/>
            </p:custDataLst>
          </p:nvPr>
        </p:nvSpPr>
        <p:spPr>
          <a:xfrm rot="10800000">
            <a:off x="9240765" y="1488440"/>
            <a:ext cx="2214000" cy="561975"/>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27" name="文本框 139"/>
          <p:cNvSpPr txBox="1"/>
          <p:nvPr>
            <p:custDataLst>
              <p:tags r:id="rId19"/>
            </p:custDataLst>
          </p:nvPr>
        </p:nvSpPr>
        <p:spPr>
          <a:xfrm>
            <a:off x="9313545" y="1536065"/>
            <a:ext cx="1963420" cy="306705"/>
          </a:xfrm>
          <a:prstGeom prst="rect">
            <a:avLst/>
          </a:prstGeom>
          <a:noFill/>
          <a:ln w="9525">
            <a:noFill/>
          </a:ln>
        </p:spPr>
        <p:txBody>
          <a:bodyPr wrap="square" anchor="t" anchorCtr="0">
            <a:spAutoFit/>
          </a:bodyPr>
          <a:p>
            <a:pPr algn="ctr">
              <a:buSzTx/>
            </a:pPr>
            <a:r>
              <a:rPr lang="en-US" altLang="zh-CN" sz="1400" b="1">
                <a:solidFill>
                  <a:srgbClr val="FFFFFF"/>
                </a:solidFill>
                <a:latin typeface="微软雅黑" panose="020B0503020204020204" charset="-122"/>
                <a:ea typeface="微软雅黑" panose="020B0503020204020204" charset="-122"/>
              </a:rPr>
              <a:t>（四） Ⅳ级</a:t>
            </a:r>
            <a:endParaRPr lang="en-US" altLang="zh-CN" sz="1400" b="1">
              <a:solidFill>
                <a:srgbClr val="FFFFFF"/>
              </a:solidFill>
              <a:latin typeface="微软雅黑" panose="020B0503020204020204" charset="-122"/>
              <a:ea typeface="微软雅黑" panose="020B0503020204020204" charset="-122"/>
            </a:endParaRPr>
          </a:p>
        </p:txBody>
      </p:sp>
      <p:sp>
        <p:nvSpPr>
          <p:cNvPr id="3" name="Title 6"/>
          <p:cNvSpPr txBox="1"/>
          <p:nvPr>
            <p:custDataLst>
              <p:tags r:id="rId20"/>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四、突发事件与灾害事故分级</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21"/>
            </p:custDataLst>
          </p:nvPr>
        </p:nvSpPr>
        <p:spPr>
          <a:xfrm>
            <a:off x="429895" y="2232660"/>
            <a:ext cx="2299970" cy="2699385"/>
          </a:xfrm>
          <a:prstGeom prst="rect">
            <a:avLst/>
          </a:prstGeom>
          <a:noFill/>
        </p:spPr>
        <p:txBody>
          <a:bodyPr wrap="square" rtlCol="0"/>
          <a:p>
            <a:pPr marR="0" algn="just" defTabSz="914400">
              <a:lnSpc>
                <a:spcPct val="110000"/>
              </a:lnSpc>
              <a:buClrTx/>
              <a:buSzTx/>
              <a:buFontTx/>
              <a:defRPr/>
            </a:pPr>
            <a:r>
              <a:rPr kumimoji="0" lang="zh-CN" altLang="en-US" sz="14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Ⅰ级又称为特别严重级，用红色进行预警。特别严重突发事件或灾害事故是指影响大、波及范围广、涉及人数多，出现大量伤病、伤残或多例死亡，对社会危害严重的突发事件与灾害事故。</a:t>
            </a:r>
            <a:endParaRPr kumimoji="0" lang="zh-CN" altLang="en-US" sz="14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Tree>
    <p:custDataLst>
      <p:tags r:id="rId2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500"/>
                                        <p:tgtEl>
                                          <p:spTgt spid="1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5"/>
                                        </p:tgtEl>
                                        <p:attrNameLst>
                                          <p:attrName>style.visibility</p:attrName>
                                        </p:attrNameLst>
                                      </p:cBhvr>
                                      <p:to>
                                        <p:strVal val="visible"/>
                                      </p:to>
                                    </p:set>
                                    <p:animEffect transition="in" filter="fade">
                                      <p:cBhvr>
                                        <p:cTn id="11" dur="500"/>
                                        <p:tgtEl>
                                          <p:spTgt spid="14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45" grpId="0"/>
      <p:bldP spid="24" grpId="0"/>
      <p:bldP spid="2"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10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2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2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3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3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3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13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9.xml><?xml version="1.0" encoding="utf-8"?>
<p:tagLst xmlns:p="http://schemas.openxmlformats.org/presentationml/2006/main">
  <p:tag name="KSO_WM_BEAUTIFY_FLAG" val="#wm#"/>
  <p:tag name="KSO_WM_TEMPLATE_CATEGORY" val="custom"/>
  <p:tag name="KSO_WM_TEMPLATE_INDEX" val="20191204"/>
  <p:tag name="KSO_WM_SLIDE_ITEM_CNT" val="7"/>
  <p:tag name="KSO_WM_SPECIAL_SOURCE" val="bdnull"/>
</p:tagLst>
</file>

<file path=ppt/tags/tag1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1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BEAUTIFY_FLAG" val="#wm#"/>
  <p:tag name="KSO_WM_TEMPLATE_CATEGORY" val="custom"/>
  <p:tag name="KSO_WM_TEMPLATE_INDEX" val="20191204"/>
  <p:tag name="KSO_WM_SLIDE_ITEM_CNT" val="7"/>
  <p:tag name="KSO_WM_SPECIAL_SOURCE" val="bdnul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4"/>
  <p:tag name="KSO_WM_UNIT_ID" val="diagram20198938_3*l_h_i*1_2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198938_3*l_h_i*1_2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3"/>
  <p:tag name="KSO_WM_UNIT_ID" val="diagram20198938_3*l_h_i*1_2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USESOURCEFORMAT_APPLY" val="1"/>
  <p:tag name="KSO_WM_UNIT_DIAGRAM_SCHEMECOLOR_ID" val="4"/>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4"/>
  <p:tag name="KSO_WM_UNIT_ID" val="diagram20198938_3*l_h_i*1_1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198938_3*l_h_i*1_1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3"/>
  <p:tag name="KSO_WM_UNIT_ID" val="diagram20198938_3*l_h_i*1_1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USESOURCEFORMAT_APPLY" val="1"/>
  <p:tag name="KSO_WM_UNIT_DIAGRAM_SCHEMECOLOR_ID" val="4"/>
</p:tagLst>
</file>

<file path=ppt/tags/tag2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938_3*l_h_i*1_2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938_3*l_h_i*1_1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3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4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9.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51.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2.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54.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55.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56.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59.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61.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2.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5.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66.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67.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8.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70.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71.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72.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3.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75.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76.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77.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8.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8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8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8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8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8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8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8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8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9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9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9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9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9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9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5646</Words>
  <Application>WPS 演示</Application>
  <PresentationFormat>自定义</PresentationFormat>
  <Paragraphs>289</Paragraphs>
  <Slides>33</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33</vt:i4>
      </vt:variant>
    </vt:vector>
  </HeadingPairs>
  <TitlesOfParts>
    <vt:vector size="48" baseType="lpstr">
      <vt:lpstr>Arial</vt:lpstr>
      <vt:lpstr>宋体</vt:lpstr>
      <vt:lpstr>Wingdings</vt:lpstr>
      <vt:lpstr>黑体</vt:lpstr>
      <vt:lpstr>微软雅黑</vt:lpstr>
      <vt:lpstr>华文细黑</vt:lpstr>
      <vt:lpstr>字魂70号-灵悦黑体</vt:lpstr>
      <vt:lpstr>Segoe UI</vt:lpstr>
      <vt:lpstr>思源黑体</vt:lpstr>
      <vt:lpstr>Arial Unicode MS</vt:lpstr>
      <vt:lpstr>隶书</vt:lpstr>
      <vt:lpstr>Wingdings</vt:lpstr>
      <vt:lpstr>Calibri</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569</cp:revision>
  <dcterms:created xsi:type="dcterms:W3CDTF">2019-11-11T13:37:00Z</dcterms:created>
  <dcterms:modified xsi:type="dcterms:W3CDTF">2022-02-21T03:41:00Z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F47900CFCF14428F81F766D8B14004F0</vt:lpwstr>
  </property>
</Properties>
</file>